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8"/>
  </p:notesMasterIdLst>
  <p:sldIdLst>
    <p:sldId id="301" r:id="rId2"/>
    <p:sldId id="381" r:id="rId3"/>
    <p:sldId id="382" r:id="rId4"/>
    <p:sldId id="383" r:id="rId5"/>
    <p:sldId id="386" r:id="rId6"/>
    <p:sldId id="396" r:id="rId7"/>
    <p:sldId id="395" r:id="rId8"/>
    <p:sldId id="385" r:id="rId9"/>
    <p:sldId id="387" r:id="rId10"/>
    <p:sldId id="388" r:id="rId11"/>
    <p:sldId id="389" r:id="rId12"/>
    <p:sldId id="391" r:id="rId13"/>
    <p:sldId id="392" r:id="rId14"/>
    <p:sldId id="390" r:id="rId15"/>
    <p:sldId id="393" r:id="rId16"/>
    <p:sldId id="394" r:id="rId1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12DB7"/>
    <a:srgbClr val="E7C3C8"/>
    <a:srgbClr val="389ED9"/>
    <a:srgbClr val="065096"/>
    <a:srgbClr val="EFEBEE"/>
    <a:srgbClr val="9F414E"/>
    <a:srgbClr val="3B3439"/>
    <a:srgbClr val="D5D1D4"/>
    <a:srgbClr val="6B5D67"/>
    <a:srgbClr val="D8A0A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65" autoAdjust="0"/>
    <p:restoredTop sz="94424" autoAdjust="0"/>
  </p:normalViewPr>
  <p:slideViewPr>
    <p:cSldViewPr snapToGrid="0">
      <p:cViewPr varScale="1">
        <p:scale>
          <a:sx n="112" d="100"/>
          <a:sy n="112" d="100"/>
        </p:scale>
        <p:origin x="-504" y="-96"/>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presProps" Target="presProps.xml"/><Relationship Id="rId21" Type="http://schemas.openxmlformats.org/officeDocument/2006/relationships/viewProps" Target="viewProps.xml"/><Relationship Id="rId22" Type="http://schemas.openxmlformats.org/officeDocument/2006/relationships/theme" Target="theme/theme1.xml"/><Relationship Id="rId23"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notesMaster" Target="notesMasters/notesMaster1.xml"/><Relationship Id="rId19" Type="http://schemas.openxmlformats.org/officeDocument/2006/relationships/printerSettings" Target="printerSettings/printerSettings1.bin"/><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D37B43-4344-45C6-A468-2D7C14B8F170}" type="datetimeFigureOut">
              <a:rPr lang="zh-CN" altLang="en-US" smtClean="0"/>
              <a:pPr/>
              <a:t>17/7/17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925A24A-5B84-44C4-BF86-D00426138989}" type="slidenum">
              <a:rPr lang="zh-CN" altLang="en-US" smtClean="0"/>
              <a:pPr/>
              <a:t>‹#›</a:t>
            </a:fld>
            <a:endParaRPr lang="zh-CN" altLang="en-US"/>
          </a:p>
        </p:txBody>
      </p:sp>
    </p:spTree>
    <p:extLst>
      <p:ext uri="{BB962C8B-B14F-4D97-AF65-F5344CB8AC3E}">
        <p14:creationId xmlns:p14="http://schemas.microsoft.com/office/powerpoint/2010/main" val="41639386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2</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11</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12</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13</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14</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15</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16</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3</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4</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5</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6</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7</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8</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9</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10</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pic>
        <p:nvPicPr>
          <p:cNvPr id="5" name="图片 4" descr="新版PPT模板母板.jpg"/>
          <p:cNvPicPr>
            <a:picLocks noChangeAspect="1"/>
          </p:cNvPicPr>
          <p:nvPr userDrawn="1"/>
        </p:nvPicPr>
        <p:blipFill>
          <a:blip r:embed="rId2" cstate="print"/>
          <a:stretch>
            <a:fillRect/>
          </a:stretch>
        </p:blipFill>
        <p:spPr>
          <a:xfrm>
            <a:off x="0" y="-1"/>
            <a:ext cx="12192000" cy="6861809"/>
          </a:xfrm>
          <a:prstGeom prst="rect">
            <a:avLst/>
          </a:prstGeom>
        </p:spPr>
      </p:pic>
    </p:spTree>
    <p:extLst>
      <p:ext uri="{BB962C8B-B14F-4D97-AF65-F5344CB8AC3E}">
        <p14:creationId xmlns:p14="http://schemas.microsoft.com/office/powerpoint/2010/main" val="2351341404"/>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 Id="rId3"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EFEBEE"/>
        </a:solidFill>
        <a:effectLst/>
      </p:bgPr>
    </p:bg>
    <p:spTree>
      <p:nvGrpSpPr>
        <p:cNvPr id="1" name=""/>
        <p:cNvGrpSpPr/>
        <p:nvPr/>
      </p:nvGrpSpPr>
      <p:grpSpPr>
        <a:xfrm>
          <a:off x="0" y="0"/>
          <a:ext cx="0" cy="0"/>
          <a:chOff x="0" y="0"/>
          <a:chExt cx="0" cy="0"/>
        </a:xfrm>
      </p:grpSpPr>
      <p:pic>
        <p:nvPicPr>
          <p:cNvPr id="7" name="图片 6" descr="新版PPT模板母板.jpg"/>
          <p:cNvPicPr>
            <a:picLocks noChangeAspect="1"/>
          </p:cNvPicPr>
          <p:nvPr/>
        </p:nvPicPr>
        <p:blipFill>
          <a:blip r:embed="rId3" cstate="print"/>
          <a:stretch>
            <a:fillRect/>
          </a:stretch>
        </p:blipFill>
        <p:spPr>
          <a:xfrm>
            <a:off x="0" y="-1"/>
            <a:ext cx="12192000" cy="6861809"/>
          </a:xfrm>
          <a:prstGeom prst="rect">
            <a:avLst/>
          </a:prstGeom>
        </p:spPr>
      </p:pic>
    </p:spTree>
    <p:extLst>
      <p:ext uri="{BB962C8B-B14F-4D97-AF65-F5344CB8AC3E}">
        <p14:creationId xmlns:p14="http://schemas.microsoft.com/office/powerpoint/2010/main" val="1674889301"/>
      </p:ext>
    </p:extLst>
  </p:cSld>
  <p:clrMap bg1="lt1" tx1="dk1" bg2="lt2" tx2="dk2" accent1="accent1" accent2="accent2" accent3="accent3" accent4="accent4" accent5="accent5" accent6="accent6" hlink="hlink" folHlink="folHlink"/>
  <p:sldLayoutIdLst>
    <p:sldLayoutId id="214748365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12.png"/><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5.png"/><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6.png"/><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7.png"/><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3.png"/><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9.png"/><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10.png"/><Relationship Id="rId5" Type="http://schemas.openxmlformats.org/officeDocument/2006/relationships/image" Target="../media/image11.png"/><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descr="新版PPT模板3底图.jpg"/>
          <p:cNvPicPr>
            <a:picLocks noChangeAspect="1"/>
          </p:cNvPicPr>
          <p:nvPr/>
        </p:nvPicPr>
        <p:blipFill>
          <a:blip r:embed="rId2" cstate="print"/>
          <a:stretch>
            <a:fillRect/>
          </a:stretch>
        </p:blipFill>
        <p:spPr>
          <a:xfrm>
            <a:off x="0" y="-1"/>
            <a:ext cx="12192000" cy="6861809"/>
          </a:xfrm>
          <a:prstGeom prst="rect">
            <a:avLst/>
          </a:prstGeom>
        </p:spPr>
      </p:pic>
      <p:sp>
        <p:nvSpPr>
          <p:cNvPr id="3" name="文本框 2"/>
          <p:cNvSpPr txBox="1"/>
          <p:nvPr/>
        </p:nvSpPr>
        <p:spPr>
          <a:xfrm>
            <a:off x="782034" y="2858706"/>
            <a:ext cx="8169941" cy="707886"/>
          </a:xfrm>
          <a:prstGeom prst="rect">
            <a:avLst/>
          </a:prstGeom>
          <a:noFill/>
        </p:spPr>
        <p:txBody>
          <a:bodyPr wrap="square" rtlCol="0">
            <a:spAutoFit/>
          </a:bodyPr>
          <a:lstStyle/>
          <a:p>
            <a:r>
              <a:rPr lang="zh-CN" altLang="en-US" sz="4000" dirty="0" smtClean="0">
                <a:latin typeface="微软雅黑" pitchFamily="34" charset="-122"/>
                <a:ea typeface="微软雅黑" pitchFamily="34" charset="-122"/>
                <a:cs typeface="Arial Unicode MS" panose="020B0604020202020204" pitchFamily="34" charset="-122"/>
              </a:rPr>
              <a:t>入职后工作总结</a:t>
            </a:r>
            <a:r>
              <a:rPr lang="en-US" altLang="zh-CN" sz="4000" dirty="0" smtClean="0">
                <a:latin typeface="微软雅黑" pitchFamily="34" charset="-122"/>
                <a:ea typeface="微软雅黑" pitchFamily="34" charset="-122"/>
                <a:cs typeface="Arial Unicode MS" panose="020B0604020202020204" pitchFamily="34" charset="-122"/>
              </a:rPr>
              <a:t>-</a:t>
            </a:r>
            <a:r>
              <a:rPr lang="zh-CN" altLang="en-US" sz="4000" dirty="0" smtClean="0">
                <a:latin typeface="微软雅黑" pitchFamily="34" charset="-122"/>
                <a:ea typeface="微软雅黑" pitchFamily="34" charset="-122"/>
                <a:cs typeface="Arial Unicode MS" panose="020B0604020202020204" pitchFamily="34" charset="-122"/>
              </a:rPr>
              <a:t>坤极</a:t>
            </a:r>
            <a:endParaRPr lang="zh-CN" altLang="en-US" sz="4000" dirty="0">
              <a:latin typeface="微软雅黑" pitchFamily="34" charset="-122"/>
              <a:ea typeface="微软雅黑" pitchFamily="34" charset="-122"/>
              <a:cs typeface="Arial Unicode MS" panose="020B0604020202020204" pitchFamily="34" charset="-122"/>
            </a:endParaRPr>
          </a:p>
        </p:txBody>
      </p:sp>
      <p:sp>
        <p:nvSpPr>
          <p:cNvPr id="4" name="文本框 3"/>
          <p:cNvSpPr txBox="1"/>
          <p:nvPr/>
        </p:nvSpPr>
        <p:spPr>
          <a:xfrm>
            <a:off x="770465" y="1733876"/>
            <a:ext cx="6320677" cy="723275"/>
          </a:xfrm>
          <a:prstGeom prst="rect">
            <a:avLst/>
          </a:prstGeom>
          <a:noFill/>
        </p:spPr>
        <p:txBody>
          <a:bodyPr wrap="square" rtlCol="0">
            <a:spAutoFit/>
          </a:bodyPr>
          <a:lstStyle/>
          <a:p>
            <a:r>
              <a:rPr lang="en-US" altLang="zh-CN" sz="4100" dirty="0" smtClean="0">
                <a:solidFill>
                  <a:srgbClr val="065096"/>
                </a:solidFill>
                <a:latin typeface="方正兰亭纤黑简体" pitchFamily="65" charset="-122"/>
                <a:ea typeface="方正兰亭纤黑简体" pitchFamily="65" charset="-122"/>
                <a:cs typeface="Arial Unicode MS" panose="020B0604020202020204" pitchFamily="34" charset="-122"/>
              </a:rPr>
              <a:t>PRESENTATION</a:t>
            </a:r>
            <a:endParaRPr lang="en-US" altLang="zh-CN" sz="4100" dirty="0">
              <a:solidFill>
                <a:srgbClr val="065096"/>
              </a:solidFill>
              <a:latin typeface="方正兰亭纤黑简体" pitchFamily="65" charset="-122"/>
              <a:ea typeface="方正兰亭纤黑简体" pitchFamily="65" charset="-122"/>
              <a:cs typeface="Arial Unicode MS" panose="020B0604020202020204" pitchFamily="34" charset="-122"/>
            </a:endParaRPr>
          </a:p>
        </p:txBody>
      </p:sp>
      <p:sp>
        <p:nvSpPr>
          <p:cNvPr id="5" name="文本框 3"/>
          <p:cNvSpPr txBox="1"/>
          <p:nvPr/>
        </p:nvSpPr>
        <p:spPr>
          <a:xfrm>
            <a:off x="813137" y="1291916"/>
            <a:ext cx="7352455" cy="492443"/>
          </a:xfrm>
          <a:prstGeom prst="rect">
            <a:avLst/>
          </a:prstGeom>
          <a:noFill/>
        </p:spPr>
        <p:txBody>
          <a:bodyPr wrap="square" rtlCol="0">
            <a:spAutoFit/>
          </a:bodyPr>
          <a:lstStyle/>
          <a:p>
            <a:r>
              <a:rPr lang="en-US" altLang="zh-CN" sz="2600" dirty="0" smtClean="0">
                <a:solidFill>
                  <a:srgbClr val="065096"/>
                </a:solidFill>
                <a:latin typeface="方正兰亭大黑_GBK" pitchFamily="2" charset="-122"/>
                <a:ea typeface="方正兰亭大黑_GBK" pitchFamily="2" charset="-122"/>
                <a:cs typeface="Arial Unicode MS" panose="020B0604020202020204" pitchFamily="34" charset="-122"/>
              </a:rPr>
              <a:t>ALIBABA SECURITY</a:t>
            </a:r>
            <a:endParaRPr lang="en-US" altLang="zh-CN" sz="2600" dirty="0">
              <a:solidFill>
                <a:srgbClr val="065096"/>
              </a:solidFill>
              <a:latin typeface="方正兰亭大黑_GBK" pitchFamily="2" charset="-122"/>
              <a:ea typeface="方正兰亭大黑_GBK" pitchFamily="2" charset="-122"/>
              <a:cs typeface="Arial Unicode MS" panose="020B0604020202020204" pitchFamily="34" charset="-122"/>
            </a:endParaRPr>
          </a:p>
        </p:txBody>
      </p:sp>
      <p:sp>
        <p:nvSpPr>
          <p:cNvPr id="6" name="矩形 5"/>
          <p:cNvSpPr/>
          <p:nvPr/>
        </p:nvSpPr>
        <p:spPr>
          <a:xfrm>
            <a:off x="905256" y="2606040"/>
            <a:ext cx="201168" cy="54864"/>
          </a:xfrm>
          <a:prstGeom prst="rect">
            <a:avLst/>
          </a:prstGeom>
          <a:solidFill>
            <a:srgbClr val="0650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latin typeface="Arial Unicode MS" panose="020B0604020202020204" pitchFamily="34" charset="-122"/>
              <a:ea typeface="Arial Unicode MS" panose="020B0604020202020204" pitchFamily="34" charset="-122"/>
              <a:cs typeface="Arial Unicode MS" panose="020B0604020202020204" pitchFamily="34" charset="-122"/>
            </a:endParaRPr>
          </a:p>
        </p:txBody>
      </p:sp>
    </p:spTree>
    <p:extLst>
      <p:ext uri="{BB962C8B-B14F-4D97-AF65-F5344CB8AC3E}">
        <p14:creationId xmlns:p14="http://schemas.microsoft.com/office/powerpoint/2010/main" val="671489244"/>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3108544"/>
          </a:xfrm>
          <a:prstGeom prst="rect">
            <a:avLst/>
          </a:prstGeom>
          <a:noFill/>
        </p:spPr>
        <p:txBody>
          <a:bodyPr wrap="square" rtlCol="0">
            <a:spAutoFit/>
          </a:bodyPr>
          <a:lstStyle/>
          <a:p>
            <a:pPr marL="457200" indent="-457200">
              <a:buFont typeface="Wingdings" charset="2"/>
              <a:buChar char="l"/>
            </a:pPr>
            <a:r>
              <a:rPr kumimoji="1" lang="zh-CN" altLang="en-US"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事件处理</a:t>
            </a:r>
            <a:r>
              <a:rPr kumimoji="1" lang="en-US" altLang="zh-CN"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止血</a:t>
            </a:r>
            <a:r>
              <a:rPr kumimoji="1" lang="en-US" altLang="zh-CN"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使用工具</a:t>
            </a:r>
            <a:r>
              <a:rPr kumimoji="1" lang="en-US" altLang="zh-CN"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工具下发</a:t>
            </a:r>
            <a:r>
              <a:rPr kumimoji="1" lang="en-US" altLang="zh-CN"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处理结果</a:t>
            </a:r>
            <a:endParaRPr kumimoji="1" lang="en-US" altLang="zh-CN"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457200" indent="-457200">
              <a:buFont typeface="Wingdings" charset="2"/>
              <a:buChar char="l"/>
            </a:pPr>
            <a:endParaRPr kumimoji="1" lang="en-US" altLang="zh-CN"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457200" indent="-457200">
              <a:buFont typeface="Wingdings" charset="2"/>
              <a:buChar char="l"/>
            </a:pP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完善处置中心中工具下发，增加用户上传、更新工具后，工具上传</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OSS</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同时自动同步到</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Hermes A</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gent</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，原有过程是每次都在用户更新工具后开发人员手动同步到</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Hermes Agent</a:t>
            </a:r>
          </a:p>
          <a:p>
            <a:pPr marL="457200" indent="-457200">
              <a:buFont typeface="Wingdings" charset="2"/>
              <a:buChar char="l"/>
            </a:pPr>
            <a:endParaRPr kumimoji="1" lang="en-US" altLang="zh-CN"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457200" indent="-457200">
              <a:buFont typeface="Wingdings" charset="2"/>
              <a:buChar char="l"/>
            </a:pP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遇到问题较多是与</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Hermes</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联调，</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Hermes </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使用</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Rest API </a:t>
            </a:r>
            <a:endPar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3954929" cy="523220"/>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迭代工作内容</a:t>
            </a:r>
            <a:r>
              <a:rPr kumimoji="1" lang="en-US" altLang="zh-CN" sz="2800" dirty="0">
                <a:solidFill>
                  <a:srgbClr val="3B3439"/>
                </a:solidFill>
                <a:latin typeface="+mn-ea"/>
                <a:cs typeface="Arial Unicode MS" panose="020B0604020202020204" pitchFamily="34" charset="-122"/>
              </a:rPr>
              <a:t>-</a:t>
            </a:r>
            <a:r>
              <a:rPr kumimoji="1" lang="zh-CN" altLang="en-US" sz="2800" dirty="0">
                <a:solidFill>
                  <a:srgbClr val="3B3439"/>
                </a:solidFill>
                <a:latin typeface="+mn-ea"/>
                <a:cs typeface="Arial Unicode MS" panose="020B0604020202020204" pitchFamily="34" charset="-122"/>
              </a:rPr>
              <a:t>处置中心</a:t>
            </a: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spTree>
    <p:extLst>
      <p:ext uri="{BB962C8B-B14F-4D97-AF65-F5344CB8AC3E}">
        <p14:creationId xmlns:p14="http://schemas.microsoft.com/office/powerpoint/2010/main" val="2510656240"/>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2246769"/>
          </a:xfrm>
          <a:prstGeom prst="rect">
            <a:avLst/>
          </a:prstGeom>
          <a:noFill/>
        </p:spPr>
        <p:txBody>
          <a:bodyPr wrap="square" rtlCol="0">
            <a:spAutoFit/>
          </a:bodyPr>
          <a:lstStyle/>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背景：来自各个</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sensor</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的告警数据表示格式略有差异，所有不同来源的告警一般因为格式差异而被划分都不同数据集模式存储</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需要设计一个标准化格式满足所有的来源告警</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统一的标准化格式，降低复杂度和维护成本，统一告警数据视图</a:t>
            </a:r>
            <a:endPar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5211683" cy="523220"/>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智子运营平台库迁移及数据整合</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spTree>
    <p:extLst>
      <p:ext uri="{BB962C8B-B14F-4D97-AF65-F5344CB8AC3E}">
        <p14:creationId xmlns:p14="http://schemas.microsoft.com/office/powerpoint/2010/main" val="269143057"/>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4832093"/>
          </a:xfrm>
          <a:prstGeom prst="rect">
            <a:avLst/>
          </a:prstGeom>
          <a:noFill/>
        </p:spPr>
        <p:txBody>
          <a:bodyPr wrap="square" rtlCol="0">
            <a:spAutoFit/>
          </a:bodyPr>
          <a:lstStyle/>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通过中间件</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TDDL</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建立逻辑库，逻辑表和物理库、物理表之间的路由映射关系，提高数据库的数据处理上限</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路由</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 </a:t>
            </a:r>
            <a:r>
              <a:rPr kumimoji="1" lang="en-US" altLang="zh-CN" sz="2800" dirty="0" err="1"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sharding</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 field</a:t>
            </a:r>
          </a:p>
          <a:p>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Sequence </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唯一键</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 </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全局唯一与局部唯一</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数据划分</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排序分页</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en-US" altLang="zh-CN" sz="2800" dirty="0" err="1"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Sql</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语法支持不足</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en-US" altLang="zh-CN" sz="2800" dirty="0" err="1"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Orm</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 Text</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类型支持不足</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需要对原有代码进行重构满足</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TDDL </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语法</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比单库需要更多的连接数</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5211683" cy="954107"/>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智子运营平台库迁移及数据整合</a:t>
            </a:r>
            <a:endParaRPr kumimoji="1" lang="en-US" altLang="zh-CN" sz="2800" dirty="0">
              <a:solidFill>
                <a:srgbClr val="3B3439"/>
              </a:solidFill>
              <a:latin typeface="+mn-ea"/>
              <a:cs typeface="Arial Unicode MS" panose="020B0604020202020204" pitchFamily="34" charset="-122"/>
            </a:endParaRPr>
          </a:p>
          <a:p>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spTree>
    <p:extLst>
      <p:ext uri="{BB962C8B-B14F-4D97-AF65-F5344CB8AC3E}">
        <p14:creationId xmlns:p14="http://schemas.microsoft.com/office/powerpoint/2010/main" val="694714104"/>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1384995"/>
          </a:xfrm>
          <a:prstGeom prst="rect">
            <a:avLst/>
          </a:prstGeom>
          <a:noFill/>
        </p:spPr>
        <p:txBody>
          <a:bodyPr wrap="square" rtlCol="0">
            <a:spAutoFit/>
          </a:bodyPr>
          <a:lstStyle/>
          <a:p>
            <a:r>
              <a:rPr kumimoji="1" lang="en-US" altLang="zh-CN" sz="2800" dirty="0" err="1"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Json</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应用广泛，数据库中用</a:t>
            </a:r>
            <a:r>
              <a:rPr kumimoji="1" lang="en-US" altLang="zh-CN" sz="2800" dirty="0" err="1"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varchar</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存储</a:t>
            </a:r>
            <a:r>
              <a:rPr kumimoji="1" lang="en-US" altLang="zh-CN" sz="2800" dirty="0" err="1"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json</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，在客户端程序中完成解析</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Mysql5.7 </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开始支持</a:t>
            </a:r>
            <a:r>
              <a:rPr kumimoji="1" lang="en-US" altLang="zh-CN" sz="2800" dirty="0" err="1"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json</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特性，提供</a:t>
            </a:r>
            <a:r>
              <a:rPr kumimoji="1" lang="en-US" altLang="zh-CN" sz="2800" dirty="0" err="1"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json</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 </a:t>
            </a:r>
            <a:r>
              <a:rPr kumimoji="1" lang="en-US" altLang="zh-CN" sz="2800" dirty="0" err="1"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api</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5211683" cy="954107"/>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智子运营平台库迁移及数据整合</a:t>
            </a:r>
            <a:endParaRPr kumimoji="1" lang="en-US" altLang="zh-CN" sz="2800" dirty="0">
              <a:solidFill>
                <a:srgbClr val="3B3439"/>
              </a:solidFill>
              <a:latin typeface="+mn-ea"/>
              <a:cs typeface="Arial Unicode MS" panose="020B0604020202020204" pitchFamily="34" charset="-122"/>
            </a:endParaRPr>
          </a:p>
          <a:p>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sp>
        <p:nvSpPr>
          <p:cNvPr id="6" name="文本框 5"/>
          <p:cNvSpPr txBox="1"/>
          <p:nvPr/>
        </p:nvSpPr>
        <p:spPr>
          <a:xfrm>
            <a:off x="863151" y="3523427"/>
            <a:ext cx="10376606" cy="523220"/>
          </a:xfrm>
          <a:prstGeom prst="rect">
            <a:avLst/>
          </a:prstGeom>
          <a:noFill/>
        </p:spPr>
        <p:txBody>
          <a:bodyPr wrap="square" rtlCol="0">
            <a:spAutoFit/>
          </a:bodyPr>
          <a:lstStyle/>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告警导入验证</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Tree>
    <p:extLst>
      <p:ext uri="{BB962C8B-B14F-4D97-AF65-F5344CB8AC3E}">
        <p14:creationId xmlns:p14="http://schemas.microsoft.com/office/powerpoint/2010/main" val="700290934"/>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523220"/>
          </a:xfrm>
          <a:prstGeom prst="rect">
            <a:avLst/>
          </a:prstGeom>
          <a:noFill/>
        </p:spPr>
        <p:txBody>
          <a:bodyPr wrap="square" rtlCol="0">
            <a:spAutoFit/>
          </a:bodyPr>
          <a:lstStyle/>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百年阿里：文化洗礼</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902811" cy="523220"/>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百阿</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pic>
        <p:nvPicPr>
          <p:cNvPr id="6" name="图片 5"/>
          <p:cNvPicPr>
            <a:picLocks noChangeAspect="1"/>
          </p:cNvPicPr>
          <p:nvPr/>
        </p:nvPicPr>
        <p:blipFill>
          <a:blip r:embed="rId4"/>
          <a:stretch>
            <a:fillRect/>
          </a:stretch>
        </p:blipFill>
        <p:spPr>
          <a:xfrm>
            <a:off x="4376761" y="1798300"/>
            <a:ext cx="4878210" cy="4379286"/>
          </a:xfrm>
          <a:prstGeom prst="rect">
            <a:avLst/>
          </a:prstGeom>
        </p:spPr>
      </p:pic>
    </p:spTree>
    <p:extLst>
      <p:ext uri="{BB962C8B-B14F-4D97-AF65-F5344CB8AC3E}">
        <p14:creationId xmlns:p14="http://schemas.microsoft.com/office/powerpoint/2010/main" val="1834299976"/>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523220"/>
          </a:xfrm>
          <a:prstGeom prst="rect">
            <a:avLst/>
          </a:prstGeom>
          <a:noFill/>
        </p:spPr>
        <p:txBody>
          <a:bodyPr wrap="square" rtlCol="0">
            <a:spAutoFit/>
          </a:bodyPr>
          <a:lstStyle/>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百年阿里：文化洗礼</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1980029" cy="523220"/>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总结与思考</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spTree>
    <p:extLst>
      <p:ext uri="{BB962C8B-B14F-4D97-AF65-F5344CB8AC3E}">
        <p14:creationId xmlns:p14="http://schemas.microsoft.com/office/powerpoint/2010/main" val="1479214787"/>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523220"/>
          </a:xfrm>
          <a:prstGeom prst="rect">
            <a:avLst/>
          </a:prstGeom>
          <a:noFill/>
        </p:spPr>
        <p:txBody>
          <a:bodyPr wrap="square" rtlCol="0">
            <a:spAutoFit/>
          </a:bodyPr>
          <a:lstStyle/>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百年阿里：文化洗礼</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1980029" cy="523220"/>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总结与思考</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spTree>
    <p:extLst>
      <p:ext uri="{BB962C8B-B14F-4D97-AF65-F5344CB8AC3E}">
        <p14:creationId xmlns:p14="http://schemas.microsoft.com/office/powerpoint/2010/main" val="319727884"/>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4401205"/>
          </a:xfrm>
          <a:prstGeom prst="rect">
            <a:avLst/>
          </a:prstGeom>
          <a:noFill/>
        </p:spPr>
        <p:txBody>
          <a:bodyPr wrap="square" rtlCol="0">
            <a:spAutoFit/>
          </a:bodyPr>
          <a:lstStyle/>
          <a:p>
            <a:pPr marL="514350" indent="-514350">
              <a:buFont typeface="Wingdings" panose="05000000000000000000" pitchFamily="2" charset="2"/>
              <a:buChar char="p"/>
            </a:pPr>
            <a:r>
              <a:rPr kumimoji="1" lang="zh-CN" altLang="en-US" sz="2800" dirty="0" smtClean="0">
                <a:latin typeface="+mn-ea"/>
                <a:cs typeface="Arial Unicode MS" panose="020B0604020202020204" pitchFamily="34" charset="-122"/>
              </a:rPr>
              <a:t>迭代工作内容</a:t>
            </a:r>
            <a:r>
              <a:rPr kumimoji="1" lang="en-US" altLang="zh-CN" sz="2800" dirty="0" smtClean="0">
                <a:latin typeface="+mn-ea"/>
                <a:cs typeface="Arial Unicode MS" panose="020B0604020202020204" pitchFamily="34" charset="-122"/>
              </a:rPr>
              <a:t>-</a:t>
            </a:r>
            <a:r>
              <a:rPr kumimoji="1" lang="zh-CN" altLang="en-US" sz="2800" dirty="0" smtClean="0">
                <a:latin typeface="+mn-ea"/>
                <a:cs typeface="Arial Unicode MS" panose="020B0604020202020204" pitchFamily="34" charset="-122"/>
              </a:rPr>
              <a:t>告警归并</a:t>
            </a:r>
            <a:endParaRPr kumimoji="1" lang="en-US" altLang="zh-CN" sz="2800" dirty="0" smtClean="0">
              <a:latin typeface="+mn-ea"/>
              <a:cs typeface="Arial Unicode MS" panose="020B0604020202020204" pitchFamily="34" charset="-122"/>
            </a:endParaRPr>
          </a:p>
          <a:p>
            <a:pPr marL="457200" indent="-457200">
              <a:buFont typeface="Wingdings" panose="05000000000000000000" pitchFamily="2" charset="2"/>
              <a:buChar char="p"/>
            </a:pPr>
            <a:r>
              <a:rPr kumimoji="1" lang="zh-CN" altLang="en-US" sz="2800" dirty="0" smtClean="0">
                <a:solidFill>
                  <a:srgbClr val="3B3439"/>
                </a:solidFill>
                <a:latin typeface="+mn-ea"/>
                <a:cs typeface="Arial Unicode MS" panose="020B0604020202020204" pitchFamily="34" charset="-122"/>
              </a:rPr>
              <a:t>迭代工作内容</a:t>
            </a:r>
            <a:r>
              <a:rPr kumimoji="1" lang="en-US" altLang="zh-CN" sz="2800" dirty="0" smtClean="0">
                <a:solidFill>
                  <a:srgbClr val="3B3439"/>
                </a:solidFill>
                <a:latin typeface="+mn-ea"/>
                <a:cs typeface="Arial Unicode MS" panose="020B0604020202020204" pitchFamily="34" charset="-122"/>
              </a:rPr>
              <a:t>-</a:t>
            </a:r>
            <a:r>
              <a:rPr kumimoji="1" lang="zh-CN" altLang="en-US" sz="2800" dirty="0" smtClean="0">
                <a:solidFill>
                  <a:srgbClr val="3B3439"/>
                </a:solidFill>
                <a:latin typeface="+mn-ea"/>
                <a:cs typeface="Arial Unicode MS" panose="020B0604020202020204" pitchFamily="34" charset="-122"/>
              </a:rPr>
              <a:t>策略生成</a:t>
            </a:r>
            <a:r>
              <a:rPr kumimoji="1" lang="en-US" altLang="zh-CN" sz="2800" dirty="0" smtClean="0">
                <a:solidFill>
                  <a:srgbClr val="3B3439"/>
                </a:solidFill>
                <a:latin typeface="+mn-ea"/>
                <a:cs typeface="Arial Unicode MS" panose="020B0604020202020204" pitchFamily="34" charset="-122"/>
              </a:rPr>
              <a:t>    </a:t>
            </a:r>
            <a:endParaRPr kumimoji="1" lang="en-US" altLang="zh-CN" sz="2800" dirty="0" smtClean="0">
              <a:solidFill>
                <a:srgbClr val="3B3439"/>
              </a:solidFill>
              <a:latin typeface="+mn-ea"/>
              <a:cs typeface="Arial Unicode MS" panose="020B0604020202020204" pitchFamily="34" charset="-122"/>
            </a:endParaRPr>
          </a:p>
          <a:p>
            <a:pPr marL="457200" indent="-457200">
              <a:buFont typeface="Wingdings" panose="05000000000000000000" pitchFamily="2" charset="2"/>
              <a:buChar char="p"/>
            </a:pPr>
            <a:r>
              <a:rPr kumimoji="1" lang="zh-CN" altLang="en-US" sz="2800" dirty="0" smtClean="0">
                <a:solidFill>
                  <a:srgbClr val="3B3439"/>
                </a:solidFill>
                <a:latin typeface="+mn-ea"/>
                <a:cs typeface="Arial Unicode MS" panose="020B0604020202020204" pitchFamily="34" charset="-122"/>
              </a:rPr>
              <a:t>迭代工作内容</a:t>
            </a:r>
            <a:r>
              <a:rPr kumimoji="1" lang="en-US" altLang="zh-CN" sz="2800" dirty="0" smtClean="0">
                <a:solidFill>
                  <a:srgbClr val="3B3439"/>
                </a:solidFill>
                <a:latin typeface="+mn-ea"/>
                <a:cs typeface="Arial Unicode MS" panose="020B0604020202020204" pitchFamily="34" charset="-122"/>
              </a:rPr>
              <a:t>-</a:t>
            </a:r>
            <a:r>
              <a:rPr kumimoji="1" lang="zh-CN" altLang="en-US" sz="2800" dirty="0" smtClean="0">
                <a:solidFill>
                  <a:srgbClr val="3B3439"/>
                </a:solidFill>
                <a:latin typeface="+mn-ea"/>
                <a:cs typeface="Arial Unicode MS" panose="020B0604020202020204" pitchFamily="34" charset="-122"/>
              </a:rPr>
              <a:t>处置中心</a:t>
            </a:r>
          </a:p>
          <a:p>
            <a:pPr marL="457200" indent="-457200">
              <a:buFont typeface="Wingdings" panose="05000000000000000000" pitchFamily="2" charset="2"/>
              <a:buChar char="p"/>
            </a:pPr>
            <a:r>
              <a:rPr kumimoji="1" lang="zh-CN" altLang="en-US" sz="2800" dirty="0" smtClean="0">
                <a:solidFill>
                  <a:srgbClr val="3B3439"/>
                </a:solidFill>
                <a:latin typeface="+mn-ea"/>
                <a:cs typeface="Arial Unicode MS" panose="020B0604020202020204" pitchFamily="34" charset="-122"/>
              </a:rPr>
              <a:t>智子运营平台库迁移及数据整合</a:t>
            </a:r>
            <a:endParaRPr kumimoji="1" lang="en-US" altLang="zh-CN" sz="2800" dirty="0" smtClean="0">
              <a:solidFill>
                <a:srgbClr val="3B3439"/>
              </a:solidFill>
              <a:latin typeface="+mn-ea"/>
              <a:cs typeface="Arial Unicode MS" panose="020B0604020202020204" pitchFamily="34" charset="-122"/>
            </a:endParaRPr>
          </a:p>
          <a:p>
            <a:pPr marL="457200" indent="-457200">
              <a:buFont typeface="Wingdings" panose="05000000000000000000" pitchFamily="2" charset="2"/>
              <a:buChar char="p"/>
            </a:pPr>
            <a:r>
              <a:rPr kumimoji="1" lang="zh-CN" altLang="en-US" sz="2800" dirty="0" smtClean="0">
                <a:solidFill>
                  <a:srgbClr val="3B3439"/>
                </a:solidFill>
                <a:latin typeface="+mn-ea"/>
                <a:cs typeface="Arial Unicode MS" panose="020B0604020202020204" pitchFamily="34" charset="-122"/>
              </a:rPr>
              <a:t>分</a:t>
            </a:r>
            <a:r>
              <a:rPr kumimoji="1" lang="zh-CN" altLang="en-US" sz="2800" dirty="0">
                <a:solidFill>
                  <a:srgbClr val="3B3439"/>
                </a:solidFill>
                <a:latin typeface="+mn-ea"/>
                <a:cs typeface="Arial Unicode MS" panose="020B0604020202020204" pitchFamily="34" charset="-122"/>
              </a:rPr>
              <a:t>享内容</a:t>
            </a:r>
            <a:r>
              <a:rPr kumimoji="1" lang="en-US" altLang="zh-CN" sz="2800" dirty="0">
                <a:solidFill>
                  <a:srgbClr val="3B3439"/>
                </a:solidFill>
                <a:latin typeface="+mn-ea"/>
                <a:cs typeface="Arial Unicode MS" panose="020B0604020202020204" pitchFamily="34" charset="-122"/>
              </a:rPr>
              <a:t>-</a:t>
            </a:r>
            <a:r>
              <a:rPr kumimoji="1" lang="zh-CN" altLang="en-US" sz="2800" dirty="0" smtClean="0">
                <a:solidFill>
                  <a:srgbClr val="3B3439"/>
                </a:solidFill>
                <a:latin typeface="+mn-ea"/>
                <a:cs typeface="Arial Unicode MS" panose="020B0604020202020204" pitchFamily="34" charset="-122"/>
              </a:rPr>
              <a:t>银行风控实例</a:t>
            </a:r>
            <a:endParaRPr kumimoji="1" lang="en-US" altLang="zh-CN" sz="2800" dirty="0" smtClean="0">
              <a:solidFill>
                <a:srgbClr val="3B3439"/>
              </a:solidFill>
              <a:latin typeface="+mn-ea"/>
              <a:cs typeface="Arial Unicode MS" panose="020B0604020202020204" pitchFamily="34" charset="-122"/>
            </a:endParaRPr>
          </a:p>
          <a:p>
            <a:pPr marL="457200" indent="-457200">
              <a:buFont typeface="Wingdings" panose="05000000000000000000" pitchFamily="2" charset="2"/>
              <a:buChar char="p"/>
            </a:pPr>
            <a:r>
              <a:rPr kumimoji="1" lang="en-US" altLang="zh-CN" sz="2800" dirty="0" smtClean="0">
                <a:solidFill>
                  <a:srgbClr val="3B3439"/>
                </a:solidFill>
                <a:latin typeface="+mn-ea"/>
                <a:cs typeface="Arial Unicode MS" panose="020B0604020202020204" pitchFamily="34" charset="-122"/>
              </a:rPr>
              <a:t>PAI</a:t>
            </a:r>
            <a:r>
              <a:rPr kumimoji="1" lang="zh-CN" altLang="en-US" sz="2800" dirty="0" smtClean="0">
                <a:solidFill>
                  <a:srgbClr val="3B3439"/>
                </a:solidFill>
                <a:latin typeface="+mn-ea"/>
                <a:cs typeface="Arial Unicode MS" panose="020B0604020202020204" pitchFamily="34" charset="-122"/>
              </a:rPr>
              <a:t>前端</a:t>
            </a:r>
            <a:endParaRPr kumimoji="1" lang="en-US" altLang="zh-CN" sz="2800" dirty="0" smtClean="0">
              <a:solidFill>
                <a:srgbClr val="3B3439"/>
              </a:solidFill>
              <a:latin typeface="+mn-ea"/>
              <a:cs typeface="Arial Unicode MS" panose="020B0604020202020204" pitchFamily="34" charset="-122"/>
            </a:endParaRPr>
          </a:p>
          <a:p>
            <a:pPr marL="457200" indent="-457200">
              <a:buFont typeface="Wingdings" panose="05000000000000000000" pitchFamily="2" charset="2"/>
              <a:buChar char="p"/>
            </a:pPr>
            <a:r>
              <a:rPr kumimoji="1" lang="zh-CN" altLang="en-US" sz="2800" dirty="0" smtClean="0">
                <a:solidFill>
                  <a:srgbClr val="3B3439"/>
                </a:solidFill>
                <a:latin typeface="+mn-ea"/>
                <a:cs typeface="Arial Unicode MS" panose="020B0604020202020204" pitchFamily="34" charset="-122"/>
              </a:rPr>
              <a:t>百阿</a:t>
            </a:r>
            <a:endParaRPr kumimoji="1" lang="en-US" altLang="zh-CN" sz="2800" dirty="0" smtClean="0">
              <a:solidFill>
                <a:srgbClr val="3B3439"/>
              </a:solidFill>
              <a:latin typeface="+mn-ea"/>
              <a:cs typeface="Arial Unicode MS" panose="020B0604020202020204" pitchFamily="34" charset="-122"/>
            </a:endParaRPr>
          </a:p>
          <a:p>
            <a:pPr marL="457200" indent="-457200">
              <a:buFont typeface="Wingdings" panose="05000000000000000000" pitchFamily="2" charset="2"/>
              <a:buChar char="p"/>
            </a:pPr>
            <a:r>
              <a:rPr kumimoji="1" lang="zh-CN" altLang="en-US" sz="2800" dirty="0" smtClean="0">
                <a:solidFill>
                  <a:srgbClr val="3B3439"/>
                </a:solidFill>
                <a:latin typeface="+mn-ea"/>
                <a:cs typeface="Arial Unicode MS" panose="020B0604020202020204" pitchFamily="34" charset="-122"/>
              </a:rPr>
              <a:t>总结与思考</a:t>
            </a:r>
            <a:endParaRPr kumimoji="1" lang="en-US" altLang="zh-CN" sz="2800" dirty="0" smtClean="0">
              <a:solidFill>
                <a:srgbClr val="3B3439"/>
              </a:solidFill>
              <a:latin typeface="+mn-ea"/>
              <a:cs typeface="Arial Unicode MS" panose="020B0604020202020204" pitchFamily="34" charset="-122"/>
            </a:endParaRPr>
          </a:p>
          <a:p>
            <a:pPr marL="514350" indent="-514350">
              <a:buFont typeface="Wingdings" panose="05000000000000000000" pitchFamily="2" charset="2"/>
              <a:buChar char="p"/>
            </a:pPr>
            <a:endParaRPr kumimoji="1" lang="en-US" altLang="zh-CN"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endPar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2031325" cy="646331"/>
          </a:xfrm>
          <a:prstGeom prst="rect">
            <a:avLst/>
          </a:prstGeom>
          <a:noFill/>
        </p:spPr>
        <p:txBody>
          <a:bodyPr wrap="none" rtlCol="0">
            <a:spAutoFit/>
          </a:bodyPr>
          <a:lstStyle/>
          <a:p>
            <a:pPr marL="0" lvl="1"/>
            <a:r>
              <a:rPr kumimoji="1" lang="zh-CN" altLang="en-US" sz="36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内容列表</a:t>
            </a:r>
            <a:endParaRPr kumimoji="1" lang="en-US" altLang="zh-CN" sz="36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spTree>
    <p:extLst>
      <p:ext uri="{BB962C8B-B14F-4D97-AF65-F5344CB8AC3E}">
        <p14:creationId xmlns:p14="http://schemas.microsoft.com/office/powerpoint/2010/main" val="2512026597"/>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1815882"/>
          </a:xfrm>
          <a:prstGeom prst="rect">
            <a:avLst/>
          </a:prstGeom>
          <a:noFill/>
        </p:spPr>
        <p:txBody>
          <a:bodyPr wrap="square" rtlCol="0">
            <a:spAutoFit/>
          </a:bodyPr>
          <a:lstStyle/>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需求：归并按照产品线、</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VIP</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、主机、源资产、目的资产、资产。</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归并目的：提高告警视图抽象层次，机器程序更好辅助人运维。</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：分组、聚合特质</a:t>
            </a:r>
            <a:endParaRPr kumimoji="1" lang="en-US" altLang="zh-CN"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endPar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3954929" cy="523220"/>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迭代工作内容</a:t>
            </a:r>
            <a:r>
              <a:rPr kumimoji="1" lang="en-US" altLang="zh-CN" sz="2800" dirty="0" smtClean="0">
                <a:solidFill>
                  <a:srgbClr val="3B3439"/>
                </a:solidFill>
                <a:latin typeface="+mn-ea"/>
                <a:cs typeface="Arial Unicode MS" panose="020B0604020202020204" pitchFamily="34" charset="-122"/>
              </a:rPr>
              <a:t>-</a:t>
            </a:r>
            <a:r>
              <a:rPr kumimoji="1" lang="zh-CN" altLang="en-US" sz="2800" dirty="0" smtClean="0">
                <a:solidFill>
                  <a:srgbClr val="3B3439"/>
                </a:solidFill>
                <a:latin typeface="+mn-ea"/>
                <a:cs typeface="Arial Unicode MS" panose="020B0604020202020204" pitchFamily="34" charset="-122"/>
              </a:rPr>
              <a:t>告警归并</a:t>
            </a:r>
            <a:r>
              <a:rPr kumimoji="1" lang="en-US" altLang="zh-CN" sz="2800" dirty="0" smtClean="0">
                <a:solidFill>
                  <a:srgbClr val="3B3439"/>
                </a:solidFill>
                <a:latin typeface="+mn-ea"/>
                <a:cs typeface="Arial Unicode MS" panose="020B0604020202020204" pitchFamily="34" charset="-122"/>
              </a:rPr>
              <a:t>    </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pic>
        <p:nvPicPr>
          <p:cNvPr id="2" name="图片 1" descr="数据分析挖掘平台作用 (1).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1746" y="2577885"/>
            <a:ext cx="4206708" cy="3239649"/>
          </a:xfrm>
          <a:prstGeom prst="rect">
            <a:avLst/>
          </a:prstGeom>
        </p:spPr>
      </p:pic>
      <p:pic>
        <p:nvPicPr>
          <p:cNvPr id="6" name="图片 5" descr="数据分析挖掘平台作用 (2).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54756" y="1908076"/>
            <a:ext cx="2848222" cy="4700440"/>
          </a:xfrm>
          <a:prstGeom prst="rect">
            <a:avLst/>
          </a:prstGeom>
        </p:spPr>
      </p:pic>
    </p:spTree>
    <p:extLst>
      <p:ext uri="{BB962C8B-B14F-4D97-AF65-F5344CB8AC3E}">
        <p14:creationId xmlns:p14="http://schemas.microsoft.com/office/powerpoint/2010/main" val="1621414622"/>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2677656"/>
          </a:xfrm>
          <a:prstGeom prst="rect">
            <a:avLst/>
          </a:prstGeom>
          <a:noFill/>
        </p:spPr>
        <p:txBody>
          <a:bodyPr wrap="square" rtlCol="0">
            <a:spAutoFit/>
          </a:bodyPr>
          <a:lstStyle/>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说明：每一条原始告警都有涉及若干资产，按资产值归并的前提是规范资产类型完成资产提取，进而建立资产</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告警关联图谱</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endParaRPr kumimoji="1" lang="en-US" altLang="zh-CN"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一条原始告警关联多个资产值，同一个资产值可能来自不同原始告警</a:t>
            </a:r>
            <a:endParaRPr kumimoji="1" lang="en-US" altLang="zh-CN"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endPar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3954929" cy="523220"/>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迭代工作内容</a:t>
            </a:r>
            <a:r>
              <a:rPr kumimoji="1" lang="en-US" altLang="zh-CN" sz="2800" dirty="0" smtClean="0">
                <a:solidFill>
                  <a:srgbClr val="3B3439"/>
                </a:solidFill>
                <a:latin typeface="+mn-ea"/>
                <a:cs typeface="Arial Unicode MS" panose="020B0604020202020204" pitchFamily="34" charset="-122"/>
              </a:rPr>
              <a:t>-</a:t>
            </a:r>
            <a:r>
              <a:rPr kumimoji="1" lang="zh-CN" altLang="en-US" sz="2800" dirty="0" smtClean="0">
                <a:solidFill>
                  <a:srgbClr val="3B3439"/>
                </a:solidFill>
                <a:latin typeface="+mn-ea"/>
                <a:cs typeface="Arial Unicode MS" panose="020B0604020202020204" pitchFamily="34" charset="-122"/>
              </a:rPr>
              <a:t>告警归并</a:t>
            </a:r>
            <a:r>
              <a:rPr kumimoji="1" lang="en-US" altLang="zh-CN" sz="2800" dirty="0" smtClean="0">
                <a:solidFill>
                  <a:srgbClr val="3B3439"/>
                </a:solidFill>
                <a:latin typeface="+mn-ea"/>
                <a:cs typeface="Arial Unicode MS" panose="020B0604020202020204" pitchFamily="34" charset="-122"/>
              </a:rPr>
              <a:t>    </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pic>
        <p:nvPicPr>
          <p:cNvPr id="2" name="图片 1" descr="未命名文件 (1).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5052" y="3560831"/>
            <a:ext cx="4955037" cy="2959798"/>
          </a:xfrm>
          <a:prstGeom prst="rect">
            <a:avLst/>
          </a:prstGeom>
        </p:spPr>
      </p:pic>
      <p:sp>
        <p:nvSpPr>
          <p:cNvPr id="7" name="文本框 6"/>
          <p:cNvSpPr txBox="1"/>
          <p:nvPr/>
        </p:nvSpPr>
        <p:spPr>
          <a:xfrm>
            <a:off x="6701206" y="3980418"/>
            <a:ext cx="3220208" cy="1323439"/>
          </a:xfrm>
          <a:prstGeom prst="rect">
            <a:avLst/>
          </a:prstGeom>
          <a:noFill/>
        </p:spPr>
        <p:txBody>
          <a:bodyPr wrap="square" rtlCol="0">
            <a:spAutoFit/>
          </a:bodyPr>
          <a:lstStyle/>
          <a:p>
            <a:pPr algn="ctr"/>
            <a:r>
              <a:rPr kumimoji="1" lang="zh-CN" altLang="en-US" sz="16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归并逻辑是，针对同一资产，关联分析有效事件范围内的告警，计算风险值、风险等级、处理进度、算法可信度等；</a:t>
            </a:r>
            <a:endParaRPr kumimoji="1" lang="en-US" altLang="zh-CN" sz="16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algn="ctr"/>
            <a:endParaRPr kumimoji="1" lang="zh-CN" altLang="en-US" sz="16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Tree>
    <p:extLst>
      <p:ext uri="{BB962C8B-B14F-4D97-AF65-F5344CB8AC3E}">
        <p14:creationId xmlns:p14="http://schemas.microsoft.com/office/powerpoint/2010/main" val="1807883953"/>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1384995"/>
          </a:xfrm>
          <a:prstGeom prst="rect">
            <a:avLst/>
          </a:prstGeom>
          <a:noFill/>
        </p:spPr>
        <p:txBody>
          <a:bodyPr wrap="square" rtlCol="0">
            <a:spAutoFit/>
          </a:bodyPr>
          <a:lstStyle/>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归并算法</a:t>
            </a:r>
          </a:p>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二元组</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 [[</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归并维度</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风险值</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处理进度</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算法可信度等聚合值</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endParaRPr kumimoji="1" lang="zh-CN" altLang="en-US"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en-US"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例</a:t>
            </a:r>
            <a:r>
              <a:rPr kumimoji="1" lang="en-US" altLang="zh-CN"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按照产品线归并</a:t>
            </a:r>
            <a:endParaRPr kumimoji="1" lang="en-US" altLang="zh-CN"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3954929" cy="523220"/>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迭代工作内容</a:t>
            </a:r>
            <a:r>
              <a:rPr kumimoji="1" lang="en-US" altLang="zh-CN" sz="2800" dirty="0" smtClean="0">
                <a:solidFill>
                  <a:srgbClr val="3B3439"/>
                </a:solidFill>
                <a:latin typeface="+mn-ea"/>
                <a:cs typeface="Arial Unicode MS" panose="020B0604020202020204" pitchFamily="34" charset="-122"/>
              </a:rPr>
              <a:t>-</a:t>
            </a:r>
            <a:r>
              <a:rPr kumimoji="1" lang="zh-CN" altLang="en-US" sz="2800" dirty="0" smtClean="0">
                <a:solidFill>
                  <a:srgbClr val="3B3439"/>
                </a:solidFill>
                <a:latin typeface="+mn-ea"/>
                <a:cs typeface="Arial Unicode MS" panose="020B0604020202020204" pitchFamily="34" charset="-122"/>
              </a:rPr>
              <a:t>告警归并</a:t>
            </a:r>
            <a:r>
              <a:rPr kumimoji="1" lang="en-US" altLang="zh-CN" sz="2800" dirty="0" smtClean="0">
                <a:solidFill>
                  <a:srgbClr val="3B3439"/>
                </a:solidFill>
                <a:latin typeface="+mn-ea"/>
                <a:cs typeface="Arial Unicode MS" panose="020B0604020202020204" pitchFamily="34" charset="-122"/>
              </a:rPr>
              <a:t>    </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pic>
        <p:nvPicPr>
          <p:cNvPr id="8" name="图片 7" descr="未命名文件 (5).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356" y="2138655"/>
            <a:ext cx="12192000" cy="4180408"/>
          </a:xfrm>
          <a:prstGeom prst="rect">
            <a:avLst/>
          </a:prstGeom>
        </p:spPr>
      </p:pic>
    </p:spTree>
    <p:extLst>
      <p:ext uri="{BB962C8B-B14F-4D97-AF65-F5344CB8AC3E}">
        <p14:creationId xmlns:p14="http://schemas.microsoft.com/office/powerpoint/2010/main" val="2280410284"/>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descr="DingTalk20170718164607.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81141" y="1677193"/>
            <a:ext cx="8144902" cy="4654231"/>
          </a:xfrm>
          <a:prstGeom prst="rect">
            <a:avLst/>
          </a:prstGeom>
        </p:spPr>
      </p:pic>
      <p:sp>
        <p:nvSpPr>
          <p:cNvPr id="3" name="文本框 2"/>
          <p:cNvSpPr txBox="1"/>
          <p:nvPr/>
        </p:nvSpPr>
        <p:spPr>
          <a:xfrm>
            <a:off x="812800" y="1386488"/>
            <a:ext cx="10376606" cy="1384995"/>
          </a:xfrm>
          <a:prstGeom prst="rect">
            <a:avLst/>
          </a:prstGeom>
          <a:noFill/>
        </p:spPr>
        <p:txBody>
          <a:bodyPr wrap="square" rtlCol="0">
            <a:spAutoFit/>
          </a:bodyPr>
          <a:lstStyle/>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归并算法</a:t>
            </a:r>
          </a:p>
          <a:p>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&lt;[</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归并维度</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风险值</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mr-IN"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&gt;</a:t>
            </a:r>
            <a:endParaRPr kumimoji="1" lang="zh-CN" altLang="en-US"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en-US"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例</a:t>
            </a:r>
            <a:r>
              <a:rPr kumimoji="1" lang="en-US" altLang="zh-CN"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资产值归并</a:t>
            </a:r>
            <a:endParaRPr kumimoji="1" lang="en-US" altLang="zh-CN"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3954929" cy="523220"/>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迭代工作内容</a:t>
            </a:r>
            <a:r>
              <a:rPr kumimoji="1" lang="en-US" altLang="zh-CN" sz="2800" dirty="0" smtClean="0">
                <a:solidFill>
                  <a:srgbClr val="3B3439"/>
                </a:solidFill>
                <a:latin typeface="+mn-ea"/>
                <a:cs typeface="Arial Unicode MS" panose="020B0604020202020204" pitchFamily="34" charset="-122"/>
              </a:rPr>
              <a:t>-</a:t>
            </a:r>
            <a:r>
              <a:rPr kumimoji="1" lang="zh-CN" altLang="en-US" sz="2800" dirty="0" smtClean="0">
                <a:solidFill>
                  <a:srgbClr val="3B3439"/>
                </a:solidFill>
                <a:latin typeface="+mn-ea"/>
                <a:cs typeface="Arial Unicode MS" panose="020B0604020202020204" pitchFamily="34" charset="-122"/>
              </a:rPr>
              <a:t>告警归并</a:t>
            </a:r>
            <a:r>
              <a:rPr kumimoji="1" lang="en-US" altLang="zh-CN" sz="2800" dirty="0" smtClean="0">
                <a:solidFill>
                  <a:srgbClr val="3B3439"/>
                </a:solidFill>
                <a:latin typeface="+mn-ea"/>
                <a:cs typeface="Arial Unicode MS" panose="020B0604020202020204" pitchFamily="34" charset="-122"/>
              </a:rPr>
              <a:t>    </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4" cstate="print"/>
          <a:srcRect/>
          <a:stretch>
            <a:fillRect/>
          </a:stretch>
        </p:blipFill>
        <p:spPr bwMode="auto">
          <a:xfrm>
            <a:off x="678053" y="1258697"/>
            <a:ext cx="1702414" cy="67183"/>
          </a:xfrm>
          <a:prstGeom prst="rect">
            <a:avLst/>
          </a:prstGeom>
          <a:noFill/>
        </p:spPr>
      </p:pic>
    </p:spTree>
    <p:extLst>
      <p:ext uri="{BB962C8B-B14F-4D97-AF65-F5344CB8AC3E}">
        <p14:creationId xmlns:p14="http://schemas.microsoft.com/office/powerpoint/2010/main" val="4124941647"/>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3108544"/>
          </a:xfrm>
          <a:prstGeom prst="rect">
            <a:avLst/>
          </a:prstGeom>
          <a:noFill/>
        </p:spPr>
        <p:txBody>
          <a:bodyPr wrap="square" rtlCol="0">
            <a:spAutoFit/>
          </a:bodyPr>
          <a:lstStyle/>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实现技术</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1</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、分库分表，使用中间件</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TDDL</a:t>
            </a:r>
          </a:p>
          <a:p>
            <a:r>
              <a:rPr kumimoji="1" lang="zh-CN"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2</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、单库</a:t>
            </a:r>
            <a:r>
              <a:rPr kumimoji="1" lang="en-US" altLang="zh-CN" sz="2800" dirty="0" err="1"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mysql</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处理计算，</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110W</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条数据归并异常返回</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3</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、单库</a:t>
            </a:r>
            <a:r>
              <a:rPr kumimoji="1" lang="en-US" altLang="zh-CN" sz="2800" dirty="0" err="1"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mysql</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部分计算迁移到客户端全量计算，</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110W</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条记录归并成</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1.7W</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条，超过</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5</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分钟计算事件</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4</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单库</a:t>
            </a:r>
            <a:r>
              <a:rPr kumimoji="1" lang="en-US" altLang="zh-CN" sz="2800" dirty="0" err="1">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mysql</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部分计算迁移到客户端</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缓存计算，</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75W</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条记录归并</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1.3W</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条，</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36s</a:t>
            </a:r>
            <a:endPar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3954929" cy="523220"/>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迭代工作内容</a:t>
            </a:r>
            <a:r>
              <a:rPr kumimoji="1" lang="en-US" altLang="zh-CN" sz="2800" dirty="0" smtClean="0">
                <a:solidFill>
                  <a:srgbClr val="3B3439"/>
                </a:solidFill>
                <a:latin typeface="+mn-ea"/>
                <a:cs typeface="Arial Unicode MS" panose="020B0604020202020204" pitchFamily="34" charset="-122"/>
              </a:rPr>
              <a:t>-</a:t>
            </a:r>
            <a:r>
              <a:rPr kumimoji="1" lang="zh-CN" altLang="en-US" sz="2800" dirty="0" smtClean="0">
                <a:solidFill>
                  <a:srgbClr val="3B3439"/>
                </a:solidFill>
                <a:latin typeface="+mn-ea"/>
                <a:cs typeface="Arial Unicode MS" panose="020B0604020202020204" pitchFamily="34" charset="-122"/>
              </a:rPr>
              <a:t>告警归并</a:t>
            </a:r>
            <a:r>
              <a:rPr kumimoji="1" lang="en-US" altLang="zh-CN" sz="2800" dirty="0" smtClean="0">
                <a:solidFill>
                  <a:srgbClr val="3B3439"/>
                </a:solidFill>
                <a:latin typeface="+mn-ea"/>
                <a:cs typeface="Arial Unicode MS" panose="020B0604020202020204" pitchFamily="34" charset="-122"/>
              </a:rPr>
              <a:t>    </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spTree>
    <p:extLst>
      <p:ext uri="{BB962C8B-B14F-4D97-AF65-F5344CB8AC3E}">
        <p14:creationId xmlns:p14="http://schemas.microsoft.com/office/powerpoint/2010/main" val="116670656"/>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1508105"/>
          </a:xfrm>
          <a:prstGeom prst="rect">
            <a:avLst/>
          </a:prstGeom>
          <a:noFill/>
        </p:spPr>
        <p:txBody>
          <a:bodyPr wrap="square" rtlCol="0">
            <a:spAutoFit/>
          </a:bodyPr>
          <a:lstStyle/>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关于告警归并与关联分析探讨</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l"/>
            </a:pPr>
            <a:r>
              <a:rPr kumimoji="1" lang="zh-CN" altLang="en-US" sz="1600" dirty="0" smtClean="0">
                <a:solidFill>
                  <a:schemeClr val="accent1"/>
                </a:solidFill>
                <a:latin typeface="Arial Unicode MS" panose="020B0604020202020204" pitchFamily="34" charset="-122"/>
                <a:ea typeface="Arial Unicode MS" panose="020B0604020202020204" pitchFamily="34" charset="-122"/>
                <a:cs typeface="Arial Unicode MS" panose="020B0604020202020204" pitchFamily="34" charset="-122"/>
              </a:rPr>
              <a:t>告警归并是告警关联的一种，关联的</a:t>
            </a:r>
            <a:r>
              <a:rPr kumimoji="1" lang="en-US" altLang="zh-CN" sz="1600" dirty="0" smtClean="0">
                <a:solidFill>
                  <a:schemeClr val="accent1"/>
                </a:solidFill>
                <a:latin typeface="Arial Unicode MS" panose="020B0604020202020204" pitchFamily="34" charset="-122"/>
                <a:ea typeface="Arial Unicode MS" panose="020B0604020202020204" pitchFamily="34" charset="-122"/>
                <a:cs typeface="Arial Unicode MS" panose="020B0604020202020204" pitchFamily="34" charset="-122"/>
              </a:rPr>
              <a:t>key</a:t>
            </a:r>
            <a:r>
              <a:rPr kumimoji="1" lang="zh-CN" altLang="en-US" sz="1600" dirty="0" smtClean="0">
                <a:solidFill>
                  <a:schemeClr val="accent1"/>
                </a:solidFill>
                <a:latin typeface="Arial Unicode MS" panose="020B0604020202020204" pitchFamily="34" charset="-122"/>
                <a:ea typeface="Arial Unicode MS" panose="020B0604020202020204" pitchFamily="34" charset="-122"/>
                <a:cs typeface="Arial Unicode MS" panose="020B0604020202020204" pitchFamily="34" charset="-122"/>
              </a:rPr>
              <a:t>是告警的归属，譬如一个主机的所有告警分不同进程，进程细分会话，会话又分不同规则。可以建立一个通用的多层次实体聚合框架来辅助，而关键在于分值等聚合值计算算法的有效性。</a:t>
            </a:r>
            <a:endParaRPr kumimoji="1" lang="en-US" altLang="zh-CN" sz="1600" dirty="0" smtClean="0">
              <a:solidFill>
                <a:schemeClr val="accent1"/>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l"/>
            </a:pPr>
            <a:r>
              <a:rPr kumimoji="1" lang="zh-CN" altLang="en-US" sz="1600" dirty="0" smtClean="0">
                <a:solidFill>
                  <a:schemeClr val="accent1"/>
                </a:solidFill>
                <a:latin typeface="Arial Unicode MS" panose="020B0604020202020204" pitchFamily="34" charset="-122"/>
                <a:ea typeface="Arial Unicode MS" panose="020B0604020202020204" pitchFamily="34" charset="-122"/>
                <a:cs typeface="Arial Unicode MS" panose="020B0604020202020204" pitchFamily="34" charset="-122"/>
              </a:rPr>
              <a:t>告警的关联还有其他形式，如检测</a:t>
            </a:r>
            <a:r>
              <a:rPr kumimoji="1" lang="en-US" altLang="zh-CN" sz="1600" dirty="0" smtClean="0">
                <a:solidFill>
                  <a:schemeClr val="accent1"/>
                </a:solidFill>
                <a:latin typeface="Arial Unicode MS" panose="020B0604020202020204" pitchFamily="34" charset="-122"/>
                <a:ea typeface="Arial Unicode MS" panose="020B0604020202020204" pitchFamily="34" charset="-122"/>
                <a:cs typeface="Arial Unicode MS" panose="020B0604020202020204" pitchFamily="34" charset="-122"/>
              </a:rPr>
              <a:t>multi-step attack</a:t>
            </a:r>
            <a:endParaRPr kumimoji="1" lang="zh-CN" altLang="en-US" sz="1600" dirty="0" smtClean="0">
              <a:solidFill>
                <a:schemeClr val="accent1"/>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3954929" cy="523220"/>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迭代工作内容</a:t>
            </a:r>
            <a:r>
              <a:rPr kumimoji="1" lang="en-US" altLang="zh-CN" sz="2800" dirty="0" smtClean="0">
                <a:solidFill>
                  <a:srgbClr val="3B3439"/>
                </a:solidFill>
                <a:latin typeface="+mn-ea"/>
                <a:cs typeface="Arial Unicode MS" panose="020B0604020202020204" pitchFamily="34" charset="-122"/>
              </a:rPr>
              <a:t>-</a:t>
            </a:r>
            <a:r>
              <a:rPr kumimoji="1" lang="zh-CN" altLang="en-US" sz="2800" dirty="0" smtClean="0">
                <a:solidFill>
                  <a:srgbClr val="3B3439"/>
                </a:solidFill>
                <a:latin typeface="+mn-ea"/>
                <a:cs typeface="Arial Unicode MS" panose="020B0604020202020204" pitchFamily="34" charset="-122"/>
              </a:rPr>
              <a:t>告警归并</a:t>
            </a:r>
            <a:r>
              <a:rPr kumimoji="1" lang="en-US" altLang="zh-CN" sz="2800" dirty="0" smtClean="0">
                <a:solidFill>
                  <a:srgbClr val="3B3439"/>
                </a:solidFill>
                <a:latin typeface="+mn-ea"/>
                <a:cs typeface="Arial Unicode MS" panose="020B0604020202020204" pitchFamily="34" charset="-122"/>
              </a:rPr>
              <a:t>    </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pic>
        <p:nvPicPr>
          <p:cNvPr id="6" name="图片 5" descr="未命名文件 (10).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55806" y="2347415"/>
            <a:ext cx="7032096" cy="4148147"/>
          </a:xfrm>
          <a:prstGeom prst="rect">
            <a:avLst/>
          </a:prstGeom>
        </p:spPr>
      </p:pic>
    </p:spTree>
    <p:extLst>
      <p:ext uri="{BB962C8B-B14F-4D97-AF65-F5344CB8AC3E}">
        <p14:creationId xmlns:p14="http://schemas.microsoft.com/office/powerpoint/2010/main" val="3674936245"/>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830997"/>
          </a:xfrm>
          <a:prstGeom prst="rect">
            <a:avLst/>
          </a:prstGeom>
          <a:noFill/>
        </p:spPr>
        <p:txBody>
          <a:bodyPr wrap="square" rtlCol="0">
            <a:spAutoFit/>
          </a:bodyPr>
          <a:lstStyle/>
          <a:p>
            <a:pPr marL="285750" indent="-285750">
              <a:buFont typeface="Wingdings" charset="2"/>
              <a:buChar char="l"/>
            </a:pPr>
            <a:r>
              <a:rPr kumimoji="1" lang="zh-CN" altLang="en-US"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策略中心配置</a:t>
            </a:r>
            <a:r>
              <a:rPr kumimoji="1" lang="en-US" altLang="zh-CN"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UI</a:t>
            </a:r>
            <a:r>
              <a:rPr kumimoji="1" lang="zh-CN" altLang="en-US" sz="16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16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en-US" altLang="zh-CN" sz="16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DAG</a:t>
            </a:r>
            <a:r>
              <a:rPr kumimoji="1" lang="zh-CN" altLang="en-US" sz="16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解析框架</a:t>
            </a:r>
            <a:r>
              <a:rPr kumimoji="1" lang="en-US" altLang="zh-CN" sz="16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——Protocol buffer</a:t>
            </a:r>
            <a:r>
              <a:rPr kumimoji="1" lang="zh-CN" altLang="en-US" sz="16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模板</a:t>
            </a:r>
            <a:r>
              <a:rPr kumimoji="1" lang="en-US" altLang="zh-CN" sz="16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翻译成</a:t>
            </a:r>
            <a:r>
              <a:rPr kumimoji="1" lang="en-US" altLang="zh-CN"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spark</a:t>
            </a:r>
            <a:r>
              <a:rPr kumimoji="1" lang="zh-CN" altLang="en-US"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程序</a:t>
            </a:r>
            <a:endParaRPr kumimoji="1" lang="en-US" altLang="zh-CN" sz="1600" dirty="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l"/>
            </a:pPr>
            <a:r>
              <a:rPr kumimoji="1" lang="zh-CN" altLang="en-US"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涉及策略、</a:t>
            </a:r>
            <a:r>
              <a:rPr kumimoji="1" lang="en-US" altLang="zh-CN"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Meta</a:t>
            </a:r>
            <a:r>
              <a:rPr kumimoji="1" lang="zh-CN" altLang="en-US"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管理、数据源、标准化属性列表</a:t>
            </a:r>
          </a:p>
          <a:p>
            <a:pPr marL="285750" indent="-285750">
              <a:buFont typeface="Wingdings" charset="2"/>
              <a:buChar char="l"/>
            </a:pPr>
            <a:r>
              <a:rPr kumimoji="1" lang="zh-CN" altLang="en-US"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图依赖关系解析，节点内容解析，易扩展的</a:t>
            </a:r>
            <a:r>
              <a:rPr kumimoji="1" lang="en-US" altLang="zh-CN"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DAG</a:t>
            </a:r>
            <a:r>
              <a:rPr kumimoji="1" lang="zh-CN" altLang="en-US"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解析框架</a:t>
            </a:r>
            <a:endParaRPr kumimoji="1" lang="zh-CN" altLang="en-US"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3954929" cy="523220"/>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迭代工作内容</a:t>
            </a:r>
            <a:r>
              <a:rPr kumimoji="1" lang="en-US" altLang="zh-CN" sz="2800" dirty="0">
                <a:solidFill>
                  <a:srgbClr val="3B3439"/>
                </a:solidFill>
                <a:latin typeface="+mn-ea"/>
                <a:cs typeface="Arial Unicode MS" panose="020B0604020202020204" pitchFamily="34" charset="-122"/>
              </a:rPr>
              <a:t>-</a:t>
            </a:r>
            <a:r>
              <a:rPr kumimoji="1" lang="zh-CN" altLang="en-US" sz="2800" dirty="0">
                <a:solidFill>
                  <a:srgbClr val="3B3439"/>
                </a:solidFill>
                <a:latin typeface="+mn-ea"/>
                <a:cs typeface="Arial Unicode MS" panose="020B0604020202020204" pitchFamily="34" charset="-122"/>
              </a:rPr>
              <a:t>策略生成</a:t>
            </a:r>
            <a:r>
              <a:rPr kumimoji="1" lang="en-US" altLang="zh-CN" sz="2800" dirty="0">
                <a:solidFill>
                  <a:srgbClr val="3B3439"/>
                </a:solidFill>
                <a:latin typeface="+mn-ea"/>
                <a:cs typeface="Arial Unicode MS" panose="020B0604020202020204" pitchFamily="34" charset="-122"/>
              </a:rPr>
              <a:t>    </a:t>
            </a: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pic>
        <p:nvPicPr>
          <p:cNvPr id="6" name="图片 5" descr="未命名文件 (11).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5516" y="1755622"/>
            <a:ext cx="5914307" cy="5022996"/>
          </a:xfrm>
          <a:prstGeom prst="rect">
            <a:avLst/>
          </a:prstGeom>
        </p:spPr>
      </p:pic>
      <p:cxnSp>
        <p:nvCxnSpPr>
          <p:cNvPr id="7" name="直线连接符 6"/>
          <p:cNvCxnSpPr/>
          <p:nvPr/>
        </p:nvCxnSpPr>
        <p:spPr>
          <a:xfrm>
            <a:off x="5280577" y="5927705"/>
            <a:ext cx="2713248" cy="14572"/>
          </a:xfrm>
          <a:prstGeom prst="line">
            <a:avLst/>
          </a:prstGeom>
          <a:ln w="25400">
            <a:solidFill>
              <a:srgbClr val="9F414E"/>
            </a:solidFill>
            <a:tailEnd type="triangle" w="lg"/>
          </a:ln>
        </p:spPr>
        <p:style>
          <a:lnRef idx="1">
            <a:schemeClr val="accent1"/>
          </a:lnRef>
          <a:fillRef idx="0">
            <a:schemeClr val="accent1"/>
          </a:fillRef>
          <a:effectRef idx="0">
            <a:schemeClr val="accent1"/>
          </a:effectRef>
          <a:fontRef idx="minor">
            <a:schemeClr val="tx1"/>
          </a:fontRef>
        </p:style>
      </p:cxnSp>
      <p:pic>
        <p:nvPicPr>
          <p:cNvPr id="11" name="图片 10" descr="DingTalk20170718200415--1.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071086" y="2131963"/>
            <a:ext cx="4962171" cy="3651552"/>
          </a:xfrm>
          <a:prstGeom prst="rect">
            <a:avLst/>
          </a:prstGeom>
        </p:spPr>
      </p:pic>
      <p:sp>
        <p:nvSpPr>
          <p:cNvPr id="12" name="文本框 11"/>
          <p:cNvSpPr txBox="1"/>
          <p:nvPr/>
        </p:nvSpPr>
        <p:spPr>
          <a:xfrm>
            <a:off x="4705585" y="5783514"/>
            <a:ext cx="680325" cy="307777"/>
          </a:xfrm>
          <a:prstGeom prst="rect">
            <a:avLst/>
          </a:prstGeom>
          <a:noFill/>
        </p:spPr>
        <p:txBody>
          <a:bodyPr wrap="square" rtlCol="0">
            <a:spAutoFit/>
          </a:bodyPr>
          <a:lstStyle/>
          <a:p>
            <a:pPr algn="ctr"/>
            <a:r>
              <a:rPr kumimoji="1" lang="en-US" altLang="zh-CN" sz="1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DAG</a:t>
            </a:r>
            <a:endParaRPr kumimoji="1" lang="zh-CN" altLang="en-US" sz="1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13" name="文本框 12"/>
          <p:cNvSpPr txBox="1"/>
          <p:nvPr/>
        </p:nvSpPr>
        <p:spPr>
          <a:xfrm>
            <a:off x="7908122" y="5777151"/>
            <a:ext cx="680325" cy="307777"/>
          </a:xfrm>
          <a:prstGeom prst="rect">
            <a:avLst/>
          </a:prstGeom>
          <a:noFill/>
        </p:spPr>
        <p:txBody>
          <a:bodyPr wrap="square" rtlCol="0">
            <a:spAutoFit/>
          </a:bodyPr>
          <a:lstStyle/>
          <a:p>
            <a:pPr algn="ctr"/>
            <a:r>
              <a:rPr kumimoji="1" lang="en-US" altLang="zh-CN" sz="1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JSON</a:t>
            </a:r>
            <a:endParaRPr kumimoji="1" lang="zh-CN" altLang="en-US" sz="1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Tree>
    <p:extLst>
      <p:ext uri="{BB962C8B-B14F-4D97-AF65-F5344CB8AC3E}">
        <p14:creationId xmlns:p14="http://schemas.microsoft.com/office/powerpoint/2010/main" val="1080200861"/>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9F414E"/>
        </a:solidFill>
        <a:ln>
          <a:noFill/>
        </a:ln>
      </a:spPr>
      <a:bodyPr rtlCol="0" anchor="ctr"/>
      <a:lstStyle>
        <a:defPPr algn="ctr">
          <a:defRPr sz="2400" dirty="0">
            <a:latin typeface="Arial Unicode MS" panose="020B0604020202020204" pitchFamily="34" charset="-122"/>
            <a:ea typeface="Arial Unicode MS" panose="020B0604020202020204" pitchFamily="34" charset="-122"/>
            <a:cs typeface="Arial Unicode MS" panose="020B0604020202020204" pitchFamily="34" charset="-122"/>
          </a:defRPr>
        </a:defPPr>
      </a:lstStyle>
      <a:style>
        <a:lnRef idx="2">
          <a:schemeClr val="accent1">
            <a:shade val="50000"/>
          </a:schemeClr>
        </a:lnRef>
        <a:fillRef idx="1">
          <a:schemeClr val="accent1"/>
        </a:fillRef>
        <a:effectRef idx="0">
          <a:schemeClr val="accent1"/>
        </a:effectRef>
        <a:fontRef idx="minor">
          <a:schemeClr val="lt1"/>
        </a:fontRef>
      </a:style>
    </a:spDef>
    <a:lnDef>
      <a:spPr>
        <a:ln w="25400">
          <a:solidFill>
            <a:srgbClr val="9F414E"/>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lgn="ctr">
          <a:defRPr sz="5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defRPr>
        </a:defPPr>
      </a:lstStyle>
    </a:txDef>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37408</TotalTime>
  <Words>496</Words>
  <Application>Microsoft Macintosh PowerPoint</Application>
  <PresentationFormat>自定义</PresentationFormat>
  <Paragraphs>91</Paragraphs>
  <Slides>16</Slides>
  <Notes>15</Notes>
  <HiddenSlides>0</HiddenSlides>
  <MMClips>0</MMClips>
  <ScaleCrop>false</ScaleCrop>
  <HeadingPairs>
    <vt:vector size="4" baseType="variant">
      <vt:variant>
        <vt:lpstr>主题</vt:lpstr>
      </vt:variant>
      <vt:variant>
        <vt:i4>1</vt:i4>
      </vt:variant>
      <vt:variant>
        <vt:lpstr>幻灯片标题</vt:lpstr>
      </vt:variant>
      <vt:variant>
        <vt:i4>16</vt:i4>
      </vt:variant>
    </vt:vector>
  </HeadingPairs>
  <TitlesOfParts>
    <vt:vector size="17" baseType="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china</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Windows 用户</dc:creator>
  <cp:lastModifiedBy>notice lkp</cp:lastModifiedBy>
  <cp:revision>1026</cp:revision>
  <dcterms:created xsi:type="dcterms:W3CDTF">2014-10-15T13:27:38Z</dcterms:created>
  <dcterms:modified xsi:type="dcterms:W3CDTF">2017-07-18T12:23:36Z</dcterms:modified>
</cp:coreProperties>
</file>